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291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NUOVE FRONTIERE NELLA SINERGIA TRA TERAPIA MEDICA E TERAPIA CHIRURGICA</a:t>
            </a:r>
            <a:endParaRPr lang="it-IT" sz="4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LUCA BUSETTO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 smtClean="0">
                <a:solidFill>
                  <a:srgbClr val="FFC000"/>
                </a:solidFill>
              </a:rPr>
              <a:t>UNIVERSITA’ DI PADOVA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3" y="1055202"/>
            <a:ext cx="4614261" cy="71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95" y="2029007"/>
            <a:ext cx="5384099" cy="34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895234" y="6044860"/>
            <a:ext cx="4015852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Lautenbach A et al. Obes Surg 2022;32:3280</a:t>
            </a:r>
          </a:p>
        </p:txBody>
      </p:sp>
    </p:spTree>
    <p:extLst>
      <p:ext uri="{BB962C8B-B14F-4D97-AF65-F5344CB8AC3E}">
        <p14:creationId xmlns:p14="http://schemas.microsoft.com/office/powerpoint/2010/main" val="3228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2" y="908379"/>
            <a:ext cx="8085672" cy="9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895233" y="6044860"/>
            <a:ext cx="4120613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Murvelashvili N et al. Obesity 2023;31:1280</a:t>
            </a: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2" y="2194086"/>
            <a:ext cx="4992038" cy="34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7" y="2081388"/>
            <a:ext cx="5858699" cy="36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04" y="417376"/>
            <a:ext cx="6320602" cy="6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4"/>
          <p:cNvSpPr txBox="1">
            <a:spLocks noChangeArrowheads="1"/>
          </p:cNvSpPr>
          <p:nvPr/>
        </p:nvSpPr>
        <p:spPr bwMode="auto">
          <a:xfrm>
            <a:off x="249206" y="6021051"/>
            <a:ext cx="3419030" cy="3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Horber FF et al. Obes Surg 2021;31:93</a:t>
            </a:r>
          </a:p>
        </p:txBody>
      </p:sp>
      <p:pic>
        <p:nvPicPr>
          <p:cNvPr id="2048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88" y="4446455"/>
            <a:ext cx="7331707" cy="191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/>
          </p:cNvPr>
          <p:cNvSpPr txBox="1"/>
          <p:nvPr/>
        </p:nvSpPr>
        <p:spPr>
          <a:xfrm>
            <a:off x="307934" y="2643291"/>
            <a:ext cx="1239677" cy="6634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95 patients underwent RYBG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8" name="Picture 2" descr="Obese Icon - Download in Glyph Style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A0A0A">
                  <a:alpha val="11373"/>
                </a:srgbClr>
              </a:clrFrom>
              <a:clrTo>
                <a:srgbClr val="0A0A0A">
                  <a:alpha val="0"/>
                </a:srgbClr>
              </a:clrTo>
            </a:clrChange>
            <a:duotone>
              <a:srgbClr val="00196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7" y="1708095"/>
            <a:ext cx="869771" cy="86977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0487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30" y="1695676"/>
            <a:ext cx="676187" cy="8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>
            <a:extLst/>
          </p:cNvPr>
          <p:cNvSpPr/>
          <p:nvPr/>
        </p:nvSpPr>
        <p:spPr>
          <a:xfrm>
            <a:off x="1731738" y="2511544"/>
            <a:ext cx="922217" cy="13333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35995" rIns="71991" bIns="35995" anchor="ctr"/>
          <a:lstStyle/>
          <a:p>
            <a:pPr algn="ctr">
              <a:defRPr/>
            </a:pPr>
            <a:endParaRPr lang="en-GB" sz="2000" dirty="0" err="1"/>
          </a:p>
        </p:txBody>
      </p:sp>
      <p:sp>
        <p:nvSpPr>
          <p:cNvPr id="11" name="Parentesi graffa aperta 10">
            <a:extLst/>
          </p:cNvPr>
          <p:cNvSpPr/>
          <p:nvPr/>
        </p:nvSpPr>
        <p:spPr>
          <a:xfrm rot="16200000">
            <a:off x="2061894" y="2451228"/>
            <a:ext cx="261904" cy="922217"/>
          </a:xfrm>
          <a:prstGeom prst="lef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90" name="CasellaDiTesto 11"/>
          <p:cNvSpPr txBox="1">
            <a:spLocks noChangeArrowheads="1"/>
          </p:cNvSpPr>
          <p:nvPr/>
        </p:nvSpPr>
        <p:spPr bwMode="auto">
          <a:xfrm>
            <a:off x="1688880" y="3097256"/>
            <a:ext cx="1034915" cy="4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1200">
                <a:solidFill>
                  <a:schemeClr val="tx2"/>
                </a:solidFill>
              </a:rPr>
              <a:t>9</a:t>
            </a:r>
            <a:r>
              <a:rPr lang="en-GB" altLang="it-IT" sz="1200">
                <a:solidFill>
                  <a:schemeClr val="tx2"/>
                </a:solidFill>
                <a:ea typeface="Apis For Office"/>
                <a:cs typeface="Apis For Office"/>
              </a:rPr>
              <a:t>±4</a:t>
            </a:r>
            <a:r>
              <a:rPr lang="it-IT" altLang="it-IT" sz="1200">
                <a:solidFill>
                  <a:schemeClr val="tx2"/>
                </a:solidFill>
              </a:rPr>
              <a:t> years post surgery</a:t>
            </a:r>
            <a:endParaRPr lang="en-GB" altLang="it-IT" sz="1200">
              <a:solidFill>
                <a:schemeClr val="tx2"/>
              </a:solidFill>
            </a:endParaRPr>
          </a:p>
        </p:txBody>
      </p:sp>
      <p:sp>
        <p:nvSpPr>
          <p:cNvPr id="13" name="CasellaDiTesto 12">
            <a:extLst/>
          </p:cNvPr>
          <p:cNvSpPr txBox="1"/>
          <p:nvPr/>
        </p:nvSpPr>
        <p:spPr>
          <a:xfrm>
            <a:off x="2999985" y="1659169"/>
            <a:ext cx="1414279" cy="66348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&lt; 10% weight regain from NADIR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" name="Parentesi graffa aperta 13">
            <a:extLst/>
          </p:cNvPr>
          <p:cNvSpPr/>
          <p:nvPr/>
        </p:nvSpPr>
        <p:spPr>
          <a:xfrm>
            <a:off x="2749192" y="1594089"/>
            <a:ext cx="279364" cy="1961895"/>
          </a:xfrm>
          <a:prstGeom prst="lef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Connettore 2 14">
            <a:extLst/>
          </p:cNvPr>
          <p:cNvCxnSpPr>
            <a:stCxn id="13" idx="3"/>
          </p:cNvCxnSpPr>
          <p:nvPr/>
        </p:nvCxnSpPr>
        <p:spPr>
          <a:xfrm>
            <a:off x="4414263" y="1990912"/>
            <a:ext cx="711107" cy="71429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/>
          </p:cNvPr>
          <p:cNvSpPr txBox="1"/>
          <p:nvPr/>
        </p:nvSpPr>
        <p:spPr>
          <a:xfrm>
            <a:off x="5149179" y="1654406"/>
            <a:ext cx="1277772" cy="6634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lifestyle counselling </a:t>
            </a:r>
          </a:p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(n = 30)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7" name="CasellaDiTesto 16">
            <a:extLst/>
          </p:cNvPr>
          <p:cNvSpPr txBox="1"/>
          <p:nvPr/>
        </p:nvSpPr>
        <p:spPr>
          <a:xfrm>
            <a:off x="3003159" y="2670274"/>
            <a:ext cx="1414279" cy="6634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≥ 10% weight regain from NADIR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8" name="CasellaDiTesto 17">
            <a:extLst/>
          </p:cNvPr>
          <p:cNvSpPr txBox="1"/>
          <p:nvPr/>
        </p:nvSpPr>
        <p:spPr>
          <a:xfrm>
            <a:off x="5153942" y="2643290"/>
            <a:ext cx="1290469" cy="47618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Surgical revision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" name="CasellaDiTesto 18">
            <a:extLst/>
          </p:cNvPr>
          <p:cNvSpPr txBox="1"/>
          <p:nvPr/>
        </p:nvSpPr>
        <p:spPr>
          <a:xfrm>
            <a:off x="5165053" y="3776618"/>
            <a:ext cx="1782531" cy="2888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it-IT" sz="1100" dirty="0" err="1">
                <a:solidFill>
                  <a:srgbClr val="00000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Pharmacotherapy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cxnSp>
        <p:nvCxnSpPr>
          <p:cNvPr id="20" name="Connettore 2 19">
            <a:extLst/>
          </p:cNvPr>
          <p:cNvCxnSpPr>
            <a:cxnSpLocks/>
          </p:cNvCxnSpPr>
          <p:nvPr/>
        </p:nvCxnSpPr>
        <p:spPr>
          <a:xfrm flipV="1">
            <a:off x="4409501" y="2819480"/>
            <a:ext cx="739679" cy="234919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/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4417437" y="3002019"/>
            <a:ext cx="747615" cy="919042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/>
          </p:cNvPr>
          <p:cNvSpPr txBox="1"/>
          <p:nvPr/>
        </p:nvSpPr>
        <p:spPr>
          <a:xfrm>
            <a:off x="7176154" y="3776618"/>
            <a:ext cx="2242845" cy="2888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Liraglutide 3.0 mg (n = 34)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" name="CasellaDiTesto 22">
            <a:extLst/>
          </p:cNvPr>
          <p:cNvSpPr txBox="1"/>
          <p:nvPr/>
        </p:nvSpPr>
        <p:spPr>
          <a:xfrm>
            <a:off x="7531708" y="2340117"/>
            <a:ext cx="1887291" cy="47618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Apollo’s Overstitch System (n = 15)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4" name="CasellaDiTesto 23">
            <a:extLst/>
          </p:cNvPr>
          <p:cNvSpPr txBox="1"/>
          <p:nvPr/>
        </p:nvSpPr>
        <p:spPr>
          <a:xfrm>
            <a:off x="7534882" y="3095668"/>
            <a:ext cx="1887291" cy="47618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286">
              <a:defRPr/>
            </a:pPr>
            <a:r>
              <a:rPr lang="en-GB" sz="1100" dirty="0" err="1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Fobi</a:t>
            </a: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-ring </a:t>
            </a:r>
          </a:p>
          <a:p>
            <a:pPr algn="ctr" defTabSz="914286">
              <a:defRPr/>
            </a:pPr>
            <a:r>
              <a:rPr lang="en-GB" sz="1100" dirty="0">
                <a:solidFill>
                  <a:srgbClr val="131413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(n = 16)</a:t>
            </a:r>
            <a:endParaRPr lang="en-GB" sz="1100" dirty="0">
              <a:solidFill>
                <a:srgbClr val="00000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cxnSp>
        <p:nvCxnSpPr>
          <p:cNvPr id="25" name="Connettore 2 24">
            <a:extLst/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6947583" y="3921061"/>
            <a:ext cx="22857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/>
          </p:cNvPr>
          <p:cNvCxnSpPr>
            <a:cxnSpLocks/>
            <a:stCxn id="18" idx="3"/>
            <a:endCxn id="23" idx="1"/>
          </p:cNvCxnSpPr>
          <p:nvPr/>
        </p:nvCxnSpPr>
        <p:spPr>
          <a:xfrm flipV="1">
            <a:off x="6444411" y="2578211"/>
            <a:ext cx="1087296" cy="303174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/>
          </p:cNvPr>
          <p:cNvCxnSpPr>
            <a:cxnSpLocks/>
          </p:cNvCxnSpPr>
          <p:nvPr/>
        </p:nvCxnSpPr>
        <p:spPr>
          <a:xfrm>
            <a:off x="6482506" y="2903607"/>
            <a:ext cx="1090471" cy="45237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/>
          </p:cNvPr>
          <p:cNvCxnSpPr>
            <a:cxnSpLocks/>
            <a:endCxn id="20512" idx="1"/>
          </p:cNvCxnSpPr>
          <p:nvPr/>
        </p:nvCxnSpPr>
        <p:spPr>
          <a:xfrm flipV="1">
            <a:off x="6479331" y="2057579"/>
            <a:ext cx="3711092" cy="142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/>
          </p:cNvPr>
          <p:cNvCxnSpPr/>
          <p:nvPr/>
        </p:nvCxnSpPr>
        <p:spPr>
          <a:xfrm flipV="1">
            <a:off x="9457094" y="2627418"/>
            <a:ext cx="711107" cy="476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/>
          </p:cNvPr>
          <p:cNvCxnSpPr/>
          <p:nvPr/>
        </p:nvCxnSpPr>
        <p:spPr>
          <a:xfrm flipV="1">
            <a:off x="9457094" y="3370271"/>
            <a:ext cx="711107" cy="476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con angoli arrotondati 78">
            <a:extLst/>
          </p:cNvPr>
          <p:cNvSpPr/>
          <p:nvPr/>
        </p:nvSpPr>
        <p:spPr>
          <a:xfrm>
            <a:off x="10255502" y="1759167"/>
            <a:ext cx="838091" cy="279522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35995" rIns="71991" bIns="35995" anchor="ctr"/>
          <a:lstStyle/>
          <a:p>
            <a:pPr algn="ctr">
              <a:defRPr/>
            </a:pPr>
            <a:endParaRPr lang="en-GB" sz="2000" dirty="0" err="1"/>
          </a:p>
        </p:txBody>
      </p:sp>
      <p:cxnSp>
        <p:nvCxnSpPr>
          <p:cNvPr id="32" name="Connettore 2 31">
            <a:extLst/>
          </p:cNvPr>
          <p:cNvCxnSpPr/>
          <p:nvPr/>
        </p:nvCxnSpPr>
        <p:spPr>
          <a:xfrm flipV="1">
            <a:off x="9471380" y="4071854"/>
            <a:ext cx="711107" cy="476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CasellaDiTesto 32"/>
          <p:cNvSpPr txBox="1">
            <a:spLocks noChangeArrowheads="1"/>
          </p:cNvSpPr>
          <p:nvPr/>
        </p:nvSpPr>
        <p:spPr bwMode="auto">
          <a:xfrm>
            <a:off x="10072963" y="736950"/>
            <a:ext cx="1125995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2000">
                <a:solidFill>
                  <a:schemeClr val="tx2"/>
                </a:solidFill>
              </a:rPr>
              <a:t>24 Months</a:t>
            </a:r>
            <a:endParaRPr lang="en-GB" altLang="it-IT" sz="2000">
              <a:solidFill>
                <a:schemeClr val="tx2"/>
              </a:solidFill>
            </a:endParaRPr>
          </a:p>
        </p:txBody>
      </p:sp>
      <p:sp>
        <p:nvSpPr>
          <p:cNvPr id="20512" name="CasellaDiTesto 33"/>
          <p:cNvSpPr txBox="1">
            <a:spLocks noChangeArrowheads="1"/>
          </p:cNvSpPr>
          <p:nvPr/>
        </p:nvSpPr>
        <p:spPr bwMode="auto">
          <a:xfrm>
            <a:off x="10190423" y="1873452"/>
            <a:ext cx="890472" cy="3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GB" altLang="it-IT">
                <a:solidFill>
                  <a:srgbClr val="001965"/>
                </a:solidFill>
                <a:latin typeface="Apis For Office"/>
              </a:rPr>
              <a:t>+6%</a:t>
            </a:r>
            <a:endParaRPr lang="en-GB" altLang="it-IT" baseline="30000">
              <a:solidFill>
                <a:srgbClr val="001965"/>
              </a:solidFill>
              <a:latin typeface="Apis For Office"/>
            </a:endParaRPr>
          </a:p>
        </p:txBody>
      </p:sp>
      <p:sp>
        <p:nvSpPr>
          <p:cNvPr id="20513" name="CasellaDiTesto 34"/>
          <p:cNvSpPr txBox="1">
            <a:spLocks noChangeArrowheads="1"/>
          </p:cNvSpPr>
          <p:nvPr/>
        </p:nvSpPr>
        <p:spPr bwMode="auto">
          <a:xfrm>
            <a:off x="10268201" y="3146462"/>
            <a:ext cx="892059" cy="3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it-IT" b="1">
                <a:solidFill>
                  <a:srgbClr val="001965"/>
                </a:solidFill>
              </a:rPr>
              <a:t>-87%</a:t>
            </a:r>
            <a:endParaRPr lang="en-GB" altLang="it-IT" b="1" baseline="30000">
              <a:solidFill>
                <a:srgbClr val="001965"/>
              </a:solidFill>
            </a:endParaRPr>
          </a:p>
        </p:txBody>
      </p:sp>
      <p:sp>
        <p:nvSpPr>
          <p:cNvPr id="20514" name="CasellaDiTesto 35"/>
          <p:cNvSpPr txBox="1">
            <a:spLocks noChangeArrowheads="1"/>
          </p:cNvSpPr>
          <p:nvPr/>
        </p:nvSpPr>
        <p:spPr bwMode="auto">
          <a:xfrm>
            <a:off x="10268201" y="2448053"/>
            <a:ext cx="1061899" cy="3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GB" altLang="it-IT">
                <a:solidFill>
                  <a:srgbClr val="001965"/>
                </a:solidFill>
                <a:latin typeface="Apis For Office"/>
              </a:rPr>
              <a:t>-20%</a:t>
            </a:r>
            <a:endParaRPr lang="en-GB" altLang="it-IT" baseline="30000">
              <a:solidFill>
                <a:srgbClr val="001965"/>
              </a:solidFill>
              <a:latin typeface="Apis For Office"/>
            </a:endParaRPr>
          </a:p>
        </p:txBody>
      </p:sp>
      <p:sp>
        <p:nvSpPr>
          <p:cNvPr id="20515" name="CasellaDiTesto 36"/>
          <p:cNvSpPr txBox="1">
            <a:spLocks noChangeArrowheads="1"/>
          </p:cNvSpPr>
          <p:nvPr/>
        </p:nvSpPr>
        <p:spPr bwMode="auto">
          <a:xfrm>
            <a:off x="10228518" y="3889315"/>
            <a:ext cx="892059" cy="3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it-IT" b="1">
                <a:solidFill>
                  <a:srgbClr val="001965"/>
                </a:solidFill>
              </a:rPr>
              <a:t>-85%*</a:t>
            </a:r>
            <a:endParaRPr lang="en-GB" altLang="it-IT" b="1" baseline="30000">
              <a:solidFill>
                <a:srgbClr val="001965"/>
              </a:solidFill>
            </a:endParaRPr>
          </a:p>
        </p:txBody>
      </p:sp>
      <p:sp>
        <p:nvSpPr>
          <p:cNvPr id="20516" name="CasellaDiTesto 37"/>
          <p:cNvSpPr txBox="1">
            <a:spLocks noChangeArrowheads="1"/>
          </p:cNvSpPr>
          <p:nvPr/>
        </p:nvSpPr>
        <p:spPr bwMode="auto">
          <a:xfrm>
            <a:off x="9482490" y="1144885"/>
            <a:ext cx="2306338" cy="4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91281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GB" altLang="it-IT" sz="1200" b="1">
                <a:solidFill>
                  <a:srgbClr val="001965"/>
                </a:solidFill>
                <a:latin typeface="Apis For Office"/>
              </a:rPr>
              <a:t>Loss of regained weight from NADIR</a:t>
            </a:r>
          </a:p>
        </p:txBody>
      </p:sp>
      <p:pic>
        <p:nvPicPr>
          <p:cNvPr id="20517" name="Immagin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50" y="2294086"/>
            <a:ext cx="282538" cy="2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Immagin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08" y="3022653"/>
            <a:ext cx="282538" cy="2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Immagin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648" y="3706777"/>
            <a:ext cx="298411" cy="29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55">
            <a:extLst/>
          </p:cNvPr>
          <p:cNvGrpSpPr>
            <a:grpSpLocks noChangeAspect="1"/>
          </p:cNvGrpSpPr>
          <p:nvPr/>
        </p:nvGrpSpPr>
        <p:grpSpPr>
          <a:xfrm>
            <a:off x="9565662" y="1770699"/>
            <a:ext cx="350821" cy="242872"/>
            <a:chOff x="4626297" y="1321164"/>
            <a:chExt cx="497245" cy="344241"/>
          </a:xfrm>
          <a:solidFill>
            <a:schemeClr val="accent3">
              <a:lumMod val="75000"/>
            </a:schemeClr>
          </a:solidFill>
        </p:grpSpPr>
        <p:sp>
          <p:nvSpPr>
            <p:cNvPr id="43" name="Freeform 317">
              <a:extLst/>
            </p:cNvPr>
            <p:cNvSpPr>
              <a:spLocks/>
            </p:cNvSpPr>
            <p:nvPr/>
          </p:nvSpPr>
          <p:spPr bwMode="auto">
            <a:xfrm>
              <a:off x="5073124" y="1321164"/>
              <a:ext cx="50418" cy="339024"/>
            </a:xfrm>
            <a:custGeom>
              <a:avLst/>
              <a:gdLst>
                <a:gd name="T0" fmla="*/ 11 w 19"/>
                <a:gd name="T1" fmla="*/ 5 h 130"/>
                <a:gd name="T2" fmla="*/ 1 w 19"/>
                <a:gd name="T3" fmla="*/ 34 h 130"/>
                <a:gd name="T4" fmla="*/ 2 w 19"/>
                <a:gd name="T5" fmla="*/ 75 h 130"/>
                <a:gd name="T6" fmla="*/ 7 w 19"/>
                <a:gd name="T7" fmla="*/ 84 h 130"/>
                <a:gd name="T8" fmla="*/ 4 w 19"/>
                <a:gd name="T9" fmla="*/ 125 h 130"/>
                <a:gd name="T10" fmla="*/ 11 w 19"/>
                <a:gd name="T11" fmla="*/ 130 h 130"/>
                <a:gd name="T12" fmla="*/ 17 w 19"/>
                <a:gd name="T13" fmla="*/ 125 h 130"/>
                <a:gd name="T14" fmla="*/ 15 w 19"/>
                <a:gd name="T15" fmla="*/ 86 h 130"/>
                <a:gd name="T16" fmla="*/ 19 w 19"/>
                <a:gd name="T17" fmla="*/ 51 h 130"/>
                <a:gd name="T18" fmla="*/ 11 w 19"/>
                <a:gd name="T19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0">
                  <a:moveTo>
                    <a:pt x="11" y="5"/>
                  </a:moveTo>
                  <a:cubicBezTo>
                    <a:pt x="6" y="9"/>
                    <a:pt x="0" y="15"/>
                    <a:pt x="1" y="34"/>
                  </a:cubicBezTo>
                  <a:cubicBezTo>
                    <a:pt x="1" y="43"/>
                    <a:pt x="0" y="62"/>
                    <a:pt x="2" y="75"/>
                  </a:cubicBezTo>
                  <a:cubicBezTo>
                    <a:pt x="3" y="82"/>
                    <a:pt x="5" y="81"/>
                    <a:pt x="7" y="84"/>
                  </a:cubicBezTo>
                  <a:cubicBezTo>
                    <a:pt x="6" y="102"/>
                    <a:pt x="5" y="107"/>
                    <a:pt x="4" y="125"/>
                  </a:cubicBezTo>
                  <a:cubicBezTo>
                    <a:pt x="4" y="127"/>
                    <a:pt x="7" y="130"/>
                    <a:pt x="11" y="130"/>
                  </a:cubicBezTo>
                  <a:cubicBezTo>
                    <a:pt x="15" y="130"/>
                    <a:pt x="18" y="127"/>
                    <a:pt x="17" y="125"/>
                  </a:cubicBezTo>
                  <a:cubicBezTo>
                    <a:pt x="17" y="107"/>
                    <a:pt x="16" y="103"/>
                    <a:pt x="15" y="86"/>
                  </a:cubicBezTo>
                  <a:cubicBezTo>
                    <a:pt x="16" y="77"/>
                    <a:pt x="19" y="65"/>
                    <a:pt x="19" y="51"/>
                  </a:cubicBezTo>
                  <a:cubicBezTo>
                    <a:pt x="19" y="19"/>
                    <a:pt x="19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68555" tIns="34279" rIns="68555" bIns="34279"/>
            <a:lstStyle/>
            <a:p>
              <a:pPr defTabSz="914286">
                <a:defRPr/>
              </a:pPr>
              <a:endParaRPr lang="en-GB" sz="1351" dirty="0">
                <a:solidFill>
                  <a:srgbClr val="001965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Freeform 318">
              <a:extLst/>
            </p:cNvPr>
            <p:cNvSpPr>
              <a:spLocks/>
            </p:cNvSpPr>
            <p:nvPr/>
          </p:nvSpPr>
          <p:spPr bwMode="auto">
            <a:xfrm>
              <a:off x="4626297" y="1336817"/>
              <a:ext cx="81713" cy="318163"/>
            </a:xfrm>
            <a:custGeom>
              <a:avLst/>
              <a:gdLst>
                <a:gd name="T0" fmla="*/ 30 w 31"/>
                <a:gd name="T1" fmla="*/ 35 h 122"/>
                <a:gd name="T2" fmla="*/ 25 w 31"/>
                <a:gd name="T3" fmla="*/ 0 h 122"/>
                <a:gd name="T4" fmla="*/ 25 w 31"/>
                <a:gd name="T5" fmla="*/ 34 h 122"/>
                <a:gd name="T6" fmla="*/ 22 w 31"/>
                <a:gd name="T7" fmla="*/ 34 h 122"/>
                <a:gd name="T8" fmla="*/ 19 w 31"/>
                <a:gd name="T9" fmla="*/ 0 h 122"/>
                <a:gd name="T10" fmla="*/ 17 w 31"/>
                <a:gd name="T11" fmla="*/ 34 h 122"/>
                <a:gd name="T12" fmla="*/ 14 w 31"/>
                <a:gd name="T13" fmla="*/ 34 h 122"/>
                <a:gd name="T14" fmla="*/ 12 w 31"/>
                <a:gd name="T15" fmla="*/ 0 h 122"/>
                <a:gd name="T16" fmla="*/ 9 w 31"/>
                <a:gd name="T17" fmla="*/ 34 h 122"/>
                <a:gd name="T18" fmla="*/ 6 w 31"/>
                <a:gd name="T19" fmla="*/ 34 h 122"/>
                <a:gd name="T20" fmla="*/ 6 w 31"/>
                <a:gd name="T21" fmla="*/ 0 h 122"/>
                <a:gd name="T22" fmla="*/ 1 w 31"/>
                <a:gd name="T23" fmla="*/ 35 h 122"/>
                <a:gd name="T24" fmla="*/ 13 w 31"/>
                <a:gd name="T25" fmla="*/ 49 h 122"/>
                <a:gd name="T26" fmla="*/ 9 w 31"/>
                <a:gd name="T27" fmla="*/ 117 h 122"/>
                <a:gd name="T28" fmla="*/ 16 w 31"/>
                <a:gd name="T29" fmla="*/ 122 h 122"/>
                <a:gd name="T30" fmla="*/ 22 w 31"/>
                <a:gd name="T31" fmla="*/ 117 h 122"/>
                <a:gd name="T32" fmla="*/ 18 w 31"/>
                <a:gd name="T33" fmla="*/ 49 h 122"/>
                <a:gd name="T34" fmla="*/ 30 w 31"/>
                <a:gd name="T35" fmla="*/ 35 h 122"/>
                <a:gd name="T36" fmla="*/ 30 w 31"/>
                <a:gd name="T37" fmla="*/ 3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122">
                  <a:moveTo>
                    <a:pt x="30" y="35"/>
                  </a:moveTo>
                  <a:cubicBezTo>
                    <a:pt x="30" y="35"/>
                    <a:pt x="26" y="0"/>
                    <a:pt x="25" y="0"/>
                  </a:cubicBezTo>
                  <a:cubicBezTo>
                    <a:pt x="24" y="0"/>
                    <a:pt x="25" y="20"/>
                    <a:pt x="2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20"/>
                    <a:pt x="20" y="0"/>
                    <a:pt x="19" y="0"/>
                  </a:cubicBezTo>
                  <a:cubicBezTo>
                    <a:pt x="18" y="0"/>
                    <a:pt x="18" y="20"/>
                    <a:pt x="17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0"/>
                    <a:pt x="13" y="0"/>
                    <a:pt x="12" y="0"/>
                  </a:cubicBezTo>
                  <a:cubicBezTo>
                    <a:pt x="11" y="0"/>
                    <a:pt x="10" y="20"/>
                    <a:pt x="9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0"/>
                    <a:pt x="7" y="0"/>
                    <a:pt x="6" y="0"/>
                  </a:cubicBezTo>
                  <a:cubicBezTo>
                    <a:pt x="5" y="0"/>
                    <a:pt x="2" y="28"/>
                    <a:pt x="1" y="35"/>
                  </a:cubicBezTo>
                  <a:cubicBezTo>
                    <a:pt x="0" y="41"/>
                    <a:pt x="5" y="48"/>
                    <a:pt x="13" y="49"/>
                  </a:cubicBezTo>
                  <a:cubicBezTo>
                    <a:pt x="12" y="76"/>
                    <a:pt x="10" y="90"/>
                    <a:pt x="9" y="117"/>
                  </a:cubicBezTo>
                  <a:cubicBezTo>
                    <a:pt x="9" y="119"/>
                    <a:pt x="12" y="122"/>
                    <a:pt x="16" y="122"/>
                  </a:cubicBezTo>
                  <a:cubicBezTo>
                    <a:pt x="19" y="122"/>
                    <a:pt x="22" y="119"/>
                    <a:pt x="22" y="117"/>
                  </a:cubicBezTo>
                  <a:cubicBezTo>
                    <a:pt x="21" y="90"/>
                    <a:pt x="20" y="76"/>
                    <a:pt x="18" y="49"/>
                  </a:cubicBezTo>
                  <a:cubicBezTo>
                    <a:pt x="26" y="48"/>
                    <a:pt x="31" y="42"/>
                    <a:pt x="30" y="35"/>
                  </a:cubicBezTo>
                  <a:cubicBezTo>
                    <a:pt x="29" y="28"/>
                    <a:pt x="30" y="35"/>
                    <a:pt x="3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68555" tIns="34279" rIns="68555" bIns="34279"/>
            <a:lstStyle/>
            <a:p>
              <a:pPr defTabSz="914286">
                <a:defRPr/>
              </a:pPr>
              <a:endParaRPr lang="en-GB" sz="1351" dirty="0">
                <a:solidFill>
                  <a:srgbClr val="001965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Freeform 319">
              <a:extLst/>
            </p:cNvPr>
            <p:cNvSpPr>
              <a:spLocks noEditPoints="1"/>
            </p:cNvSpPr>
            <p:nvPr/>
          </p:nvSpPr>
          <p:spPr bwMode="auto">
            <a:xfrm>
              <a:off x="4718452" y="1326380"/>
              <a:ext cx="339024" cy="339025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09 h 130"/>
                <a:gd name="T12" fmla="*/ 22 w 130"/>
                <a:gd name="T13" fmla="*/ 65 h 130"/>
                <a:gd name="T14" fmla="*/ 65 w 130"/>
                <a:gd name="T15" fmla="*/ 22 h 130"/>
                <a:gd name="T16" fmla="*/ 108 w 130"/>
                <a:gd name="T17" fmla="*/ 65 h 130"/>
                <a:gd name="T18" fmla="*/ 65 w 130"/>
                <a:gd name="T19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09"/>
                  </a:moveTo>
                  <a:cubicBezTo>
                    <a:pt x="41" y="109"/>
                    <a:pt x="22" y="89"/>
                    <a:pt x="22" y="65"/>
                  </a:cubicBezTo>
                  <a:cubicBezTo>
                    <a:pt x="22" y="41"/>
                    <a:pt x="41" y="22"/>
                    <a:pt x="65" y="22"/>
                  </a:cubicBezTo>
                  <a:cubicBezTo>
                    <a:pt x="89" y="22"/>
                    <a:pt x="108" y="41"/>
                    <a:pt x="108" y="65"/>
                  </a:cubicBezTo>
                  <a:cubicBezTo>
                    <a:pt x="108" y="89"/>
                    <a:pt x="89" y="109"/>
                    <a:pt x="6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68555" tIns="34279" rIns="68555" bIns="34279"/>
            <a:lstStyle/>
            <a:p>
              <a:pPr defTabSz="914286">
                <a:defRPr/>
              </a:pPr>
              <a:endParaRPr lang="en-GB" sz="1351" dirty="0">
                <a:solidFill>
                  <a:srgbClr val="001965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Freeform 320">
              <a:extLst/>
            </p:cNvPr>
            <p:cNvSpPr>
              <a:spLocks/>
            </p:cNvSpPr>
            <p:nvPr/>
          </p:nvSpPr>
          <p:spPr bwMode="auto">
            <a:xfrm>
              <a:off x="4786245" y="1399402"/>
              <a:ext cx="198199" cy="146041"/>
            </a:xfrm>
            <a:custGeom>
              <a:avLst/>
              <a:gdLst>
                <a:gd name="T0" fmla="*/ 39 w 76"/>
                <a:gd name="T1" fmla="*/ 0 h 56"/>
                <a:gd name="T2" fmla="*/ 0 w 76"/>
                <a:gd name="T3" fmla="*/ 39 h 56"/>
                <a:gd name="T4" fmla="*/ 4 w 76"/>
                <a:gd name="T5" fmla="*/ 56 h 56"/>
                <a:gd name="T6" fmla="*/ 3 w 76"/>
                <a:gd name="T7" fmla="*/ 45 h 56"/>
                <a:gd name="T8" fmla="*/ 42 w 76"/>
                <a:gd name="T9" fmla="*/ 6 h 56"/>
                <a:gd name="T10" fmla="*/ 76 w 76"/>
                <a:gd name="T11" fmla="*/ 28 h 56"/>
                <a:gd name="T12" fmla="*/ 39 w 76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6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45"/>
                    <a:pt x="2" y="51"/>
                    <a:pt x="4" y="56"/>
                  </a:cubicBezTo>
                  <a:cubicBezTo>
                    <a:pt x="3" y="53"/>
                    <a:pt x="3" y="49"/>
                    <a:pt x="3" y="45"/>
                  </a:cubicBezTo>
                  <a:cubicBezTo>
                    <a:pt x="3" y="24"/>
                    <a:pt x="20" y="6"/>
                    <a:pt x="42" y="6"/>
                  </a:cubicBezTo>
                  <a:cubicBezTo>
                    <a:pt x="57" y="6"/>
                    <a:pt x="70" y="15"/>
                    <a:pt x="76" y="28"/>
                  </a:cubicBezTo>
                  <a:cubicBezTo>
                    <a:pt x="72" y="12"/>
                    <a:pt x="5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68555" tIns="34279" rIns="68555" bIns="34279"/>
            <a:lstStyle/>
            <a:p>
              <a:pPr defTabSz="914286">
                <a:defRPr/>
              </a:pPr>
              <a:endParaRPr lang="en-GB" sz="1351" dirty="0">
                <a:solidFill>
                  <a:srgbClr val="001965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47" name="CasellaDiTesto 46">
            <a:extLst/>
          </p:cNvPr>
          <p:cNvSpPr txBox="1"/>
          <p:nvPr/>
        </p:nvSpPr>
        <p:spPr>
          <a:xfrm>
            <a:off x="249205" y="4217886"/>
            <a:ext cx="3738075" cy="14618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6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37% </a:t>
            </a: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of </a:t>
            </a:r>
            <a:r>
              <a:rPr lang="en-GB" sz="1200" b="1" dirty="0" err="1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Fobi</a:t>
            </a:r>
            <a:r>
              <a:rPr lang="en-GB" sz="1200" b="1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-ring patients </a:t>
            </a: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experienced </a:t>
            </a:r>
            <a:r>
              <a:rPr lang="en-GB" sz="1200" b="1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serious complications </a:t>
            </a: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vs other groups (p &lt; 0.05)</a:t>
            </a:r>
          </a:p>
          <a:p>
            <a:pPr marL="531747" indent="-171429" defTabSz="914286">
              <a:buFontTx/>
              <a:buChar char="-"/>
              <a:defRPr/>
            </a:pP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lead to </a:t>
            </a:r>
            <a:r>
              <a:rPr lang="en-GB" sz="1200" b="1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hospitalization</a:t>
            </a: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in 2 cases </a:t>
            </a:r>
          </a:p>
          <a:p>
            <a:pPr marL="531747" indent="-171429" defTabSz="914286">
              <a:buFontTx/>
              <a:buChar char="-"/>
              <a:defRPr/>
            </a:pPr>
            <a:r>
              <a:rPr lang="en-GB" sz="1200" b="1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endoscopic dilatation </a:t>
            </a:r>
            <a:r>
              <a:rPr lang="en-GB" sz="1200" dirty="0">
                <a:solidFill>
                  <a:srgbClr val="00196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of the upper anastomosis (up to 32 times) due to an inability to eat and vomiting</a:t>
            </a:r>
          </a:p>
          <a:p>
            <a:pPr marL="285715" indent="-285715" defTabSz="914286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1965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5"/>
          <p:cNvSpPr txBox="1">
            <a:spLocks noChangeArrowheads="1"/>
          </p:cNvSpPr>
          <p:nvPr/>
        </p:nvSpPr>
        <p:spPr bwMode="auto">
          <a:xfrm>
            <a:off x="775392" y="6278836"/>
            <a:ext cx="4896800" cy="3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 dirty="0" err="1">
                <a:solidFill>
                  <a:srgbClr val="000000"/>
                </a:solidFill>
              </a:rPr>
              <a:t>Miras</a:t>
            </a:r>
            <a:r>
              <a:rPr lang="it-IT" altLang="it-IT" sz="1400" b="1" dirty="0">
                <a:solidFill>
                  <a:srgbClr val="000000"/>
                </a:solidFill>
              </a:rPr>
              <a:t> AD et al. Lancet </a:t>
            </a:r>
            <a:r>
              <a:rPr lang="it-IT" altLang="it-IT" sz="1400" b="1" dirty="0" err="1">
                <a:solidFill>
                  <a:srgbClr val="000000"/>
                </a:solidFill>
              </a:rPr>
              <a:t>Diabetes</a:t>
            </a:r>
            <a:r>
              <a:rPr lang="it-IT" altLang="it-IT" sz="1400" b="1" dirty="0">
                <a:solidFill>
                  <a:srgbClr val="000000"/>
                </a:solidFill>
              </a:rPr>
              <a:t> </a:t>
            </a:r>
            <a:r>
              <a:rPr lang="it-IT" altLang="it-IT" sz="1400" b="1" dirty="0" err="1">
                <a:solidFill>
                  <a:srgbClr val="000000"/>
                </a:solidFill>
              </a:rPr>
              <a:t>Endocrinol</a:t>
            </a:r>
            <a:r>
              <a:rPr lang="it-IT" altLang="it-IT" sz="1400" b="1" dirty="0">
                <a:solidFill>
                  <a:srgbClr val="000000"/>
                </a:solidFill>
              </a:rPr>
              <a:t> 2019;7:549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87275" y="3068685"/>
            <a:ext cx="1873006" cy="192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79334" y="4728994"/>
            <a:ext cx="1873006" cy="231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pic>
        <p:nvPicPr>
          <p:cNvPr id="2150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62" y="887746"/>
            <a:ext cx="4523786" cy="9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57" y="744888"/>
            <a:ext cx="4619024" cy="54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67" y="2288853"/>
            <a:ext cx="3909504" cy="38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59517" y="1823306"/>
            <a:ext cx="4512675" cy="41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1" b="1" dirty="0"/>
              <a:t>RYGB or LSG patients with persistent or recurrent type 2 diabetes </a:t>
            </a:r>
          </a:p>
          <a:p>
            <a:pPr>
              <a:defRPr/>
            </a:pPr>
            <a:r>
              <a:rPr lang="en-US" sz="1051" b="1" dirty="0"/>
              <a:t>at least 1 year after surgery from five hospitals in London, UK. </a:t>
            </a:r>
            <a:endParaRPr lang="it-IT" sz="1051" b="1" dirty="0"/>
          </a:p>
        </p:txBody>
      </p:sp>
    </p:spTree>
    <p:extLst>
      <p:ext uri="{BB962C8B-B14F-4D97-AF65-F5344CB8AC3E}">
        <p14:creationId xmlns:p14="http://schemas.microsoft.com/office/powerpoint/2010/main" val="20906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70" y="1048615"/>
            <a:ext cx="4647595" cy="6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815869" y="5876607"/>
            <a:ext cx="4244422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Mok J et al. JAMA Surg 2023;158:1003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092" y="2205198"/>
            <a:ext cx="4529112" cy="2246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 err="1"/>
              <a:t>Inclusion</a:t>
            </a:r>
            <a:r>
              <a:rPr lang="it-IT" sz="1400" b="1" dirty="0"/>
              <a:t> </a:t>
            </a:r>
            <a:r>
              <a:rPr lang="it-IT" sz="1400" b="1" dirty="0" err="1"/>
              <a:t>criteria</a:t>
            </a:r>
            <a:r>
              <a:rPr lang="it-IT" sz="1400" b="1" dirty="0"/>
              <a:t>:</a:t>
            </a:r>
          </a:p>
          <a:p>
            <a:pPr>
              <a:defRPr/>
            </a:pPr>
            <a:endParaRPr lang="it-IT" sz="1400" dirty="0"/>
          </a:p>
          <a:p>
            <a:pPr marL="285715" indent="-285715">
              <a:buFontTx/>
              <a:buChar char="-"/>
              <a:defRPr/>
            </a:pPr>
            <a:r>
              <a:rPr lang="it-IT" sz="1400" b="1" dirty="0" err="1"/>
              <a:t>Poor</a:t>
            </a:r>
            <a:r>
              <a:rPr lang="it-IT" sz="1400" b="1" dirty="0"/>
              <a:t> </a:t>
            </a:r>
            <a:r>
              <a:rPr lang="it-IT" sz="1400" b="1" dirty="0" err="1"/>
              <a:t>weight</a:t>
            </a:r>
            <a:r>
              <a:rPr lang="it-IT" sz="1400" b="1" dirty="0"/>
              <a:t> loss </a:t>
            </a:r>
            <a:r>
              <a:rPr lang="it-IT" sz="1400" b="1" dirty="0" err="1"/>
              <a:t>after</a:t>
            </a:r>
            <a:r>
              <a:rPr lang="it-IT" sz="1400" b="1" dirty="0"/>
              <a:t> MS (RYGB or LSG)</a:t>
            </a:r>
          </a:p>
          <a:p>
            <a:pPr marL="285715" indent="-285715">
              <a:buFontTx/>
              <a:buChar char="-"/>
              <a:defRPr/>
            </a:pPr>
            <a:endParaRPr lang="it-IT" sz="1400" b="1" dirty="0"/>
          </a:p>
          <a:p>
            <a:pPr>
              <a:defRPr/>
            </a:pPr>
            <a:r>
              <a:rPr lang="it-IT" sz="1400" dirty="0"/>
              <a:t>      ≤ 20% body </a:t>
            </a:r>
            <a:r>
              <a:rPr lang="it-IT" sz="1400" dirty="0" err="1"/>
              <a:t>weight</a:t>
            </a:r>
            <a:r>
              <a:rPr lang="it-IT" sz="1400" dirty="0"/>
              <a:t> loss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least</a:t>
            </a:r>
            <a:r>
              <a:rPr lang="it-IT" sz="1400" dirty="0"/>
              <a:t> 1 </a:t>
            </a:r>
            <a:r>
              <a:rPr lang="it-IT" sz="1400" dirty="0" err="1"/>
              <a:t>year</a:t>
            </a:r>
            <a:r>
              <a:rPr lang="it-IT" sz="1400" dirty="0"/>
              <a:t> </a:t>
            </a:r>
            <a:r>
              <a:rPr lang="it-IT" sz="1400" dirty="0" err="1"/>
              <a:t>after</a:t>
            </a:r>
            <a:r>
              <a:rPr lang="it-IT" sz="1400" dirty="0"/>
              <a:t> MS </a:t>
            </a:r>
          </a:p>
          <a:p>
            <a:pPr>
              <a:defRPr/>
            </a:pPr>
            <a:endParaRPr lang="it-IT" sz="1400" dirty="0"/>
          </a:p>
          <a:p>
            <a:pPr marL="285715" indent="-285715">
              <a:buFontTx/>
              <a:buChar char="-"/>
              <a:defRPr/>
            </a:pPr>
            <a:r>
              <a:rPr lang="it-IT" sz="1400" b="1" dirty="0" err="1"/>
              <a:t>Suboptimal</a:t>
            </a:r>
            <a:r>
              <a:rPr lang="it-IT" sz="1400" b="1" dirty="0"/>
              <a:t> </a:t>
            </a:r>
            <a:r>
              <a:rPr lang="it-IT" sz="1400" b="1" dirty="0" err="1"/>
              <a:t>nutrient-stimulated</a:t>
            </a:r>
            <a:r>
              <a:rPr lang="it-IT" sz="1400" b="1" dirty="0"/>
              <a:t> GLP-1 </a:t>
            </a:r>
            <a:r>
              <a:rPr lang="it-IT" sz="1400" b="1" dirty="0" err="1"/>
              <a:t>response</a:t>
            </a:r>
            <a:endParaRPr lang="it-IT" sz="1400" b="1" dirty="0"/>
          </a:p>
          <a:p>
            <a:pPr marL="285715" indent="-285715">
              <a:buFontTx/>
              <a:buChar char="-"/>
              <a:defRPr/>
            </a:pPr>
            <a:endParaRPr lang="it-IT" sz="1400" b="1" dirty="0"/>
          </a:p>
          <a:p>
            <a:pPr>
              <a:defRPr/>
            </a:pPr>
            <a:r>
              <a:rPr lang="en-US" sz="1400" b="1" dirty="0"/>
              <a:t>      </a:t>
            </a:r>
            <a:r>
              <a:rPr lang="en-US" sz="1400" dirty="0"/>
              <a:t>≤ 2-fold increase in circulation GLP-1 between 0 and 30</a:t>
            </a:r>
          </a:p>
          <a:p>
            <a:pPr>
              <a:defRPr/>
            </a:pPr>
            <a:r>
              <a:rPr lang="en-US" sz="1400" dirty="0"/>
              <a:t>      min following a </a:t>
            </a:r>
            <a:r>
              <a:rPr lang="en-US" sz="1400" dirty="0" err="1"/>
              <a:t>standardised</a:t>
            </a:r>
            <a:r>
              <a:rPr lang="en-US" sz="1400" dirty="0"/>
              <a:t>  500 kcal mixed liquid meal</a:t>
            </a:r>
          </a:p>
        </p:txBody>
      </p:sp>
      <p:pic>
        <p:nvPicPr>
          <p:cNvPr id="22533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93" y="871871"/>
            <a:ext cx="5199973" cy="43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29" y="1090917"/>
            <a:ext cx="4647595" cy="6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2" y="2133769"/>
            <a:ext cx="4152359" cy="2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31" y="2276625"/>
            <a:ext cx="7276153" cy="228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asellaDiTesto 5"/>
          <p:cNvSpPr txBox="1">
            <a:spLocks noChangeArrowheads="1"/>
          </p:cNvSpPr>
          <p:nvPr/>
        </p:nvSpPr>
        <p:spPr bwMode="auto">
          <a:xfrm>
            <a:off x="825393" y="5805179"/>
            <a:ext cx="4244422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Mok J et al. JAMA Surg 2023;158:1003</a:t>
            </a:r>
          </a:p>
        </p:txBody>
      </p:sp>
    </p:spTree>
    <p:extLst>
      <p:ext uri="{BB962C8B-B14F-4D97-AF65-F5344CB8AC3E}">
        <p14:creationId xmlns:p14="http://schemas.microsoft.com/office/powerpoint/2010/main" val="32087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4"/>
          <p:cNvSpPr txBox="1">
            <a:spLocks noChangeArrowheads="1"/>
          </p:cNvSpPr>
          <p:nvPr/>
        </p:nvSpPr>
        <p:spPr bwMode="auto">
          <a:xfrm>
            <a:off x="912694" y="3043288"/>
            <a:ext cx="8280909" cy="1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4163" indent="-28416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Preparation to surgery: pre-op weight loss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Management of weight regain and insufficient weight loss after surgery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rgbClr val="FF0000"/>
                </a:solidFill>
              </a:rPr>
              <a:t>Integrated medical-surgical management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97366" y="962219"/>
            <a:ext cx="7271390" cy="80952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ROLE OF OBESITY MANAGEMENT MEDICATION (OMM) 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FOR PATIENTS UNDEROGOING METABOLIC/BARIATRIC SURGERY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" y="836950"/>
            <a:ext cx="4457120" cy="43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2" y="1700438"/>
            <a:ext cx="5333306" cy="354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35" y="1052823"/>
            <a:ext cx="6266634" cy="45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sellaDiTesto 4"/>
          <p:cNvSpPr txBox="1">
            <a:spLocks noChangeArrowheads="1"/>
          </p:cNvSpPr>
          <p:nvPr/>
        </p:nvSpPr>
        <p:spPr bwMode="auto">
          <a:xfrm>
            <a:off x="577774" y="5844861"/>
            <a:ext cx="5015847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Badurdeen D et al. Gastrointest Endosc 2021;93:1316</a:t>
            </a:r>
          </a:p>
        </p:txBody>
      </p:sp>
    </p:spTree>
    <p:extLst>
      <p:ext uri="{BB962C8B-B14F-4D97-AF65-F5344CB8AC3E}">
        <p14:creationId xmlns:p14="http://schemas.microsoft.com/office/powerpoint/2010/main" val="5399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6" y="692507"/>
            <a:ext cx="5295211" cy="5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796822" y="6024226"/>
            <a:ext cx="4244422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Takur U et al. Obes Surg 2021;31:84</a:t>
            </a:r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5" y="1638534"/>
            <a:ext cx="5393623" cy="40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55" y="1562344"/>
            <a:ext cx="5738066" cy="458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6"/>
          <p:cNvSpPr txBox="1">
            <a:spLocks noChangeArrowheads="1"/>
          </p:cNvSpPr>
          <p:nvPr/>
        </p:nvSpPr>
        <p:spPr bwMode="auto">
          <a:xfrm>
            <a:off x="598410" y="5759147"/>
            <a:ext cx="5168227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Carlsson LMS et al </a:t>
            </a:r>
            <a:r>
              <a:rPr lang="it-IT" altLang="it-IT" sz="1400" b="1">
                <a:solidFill>
                  <a:schemeClr val="tx1"/>
                </a:solidFill>
                <a:cs typeface="Arial" panose="020B0604020202020204" pitchFamily="34" charset="0"/>
              </a:rPr>
              <a:t>N Engl J Med 2020;383:1535</a:t>
            </a:r>
            <a:endParaRPr lang="it-IT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765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9" y="1049648"/>
            <a:ext cx="4123788" cy="6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7" y="1235360"/>
            <a:ext cx="5836477" cy="46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/>
          </p:cNvPr>
          <p:cNvSpPr txBox="1">
            <a:spLocks/>
          </p:cNvSpPr>
          <p:nvPr/>
        </p:nvSpPr>
        <p:spPr>
          <a:xfrm>
            <a:off x="1251054" y="1383582"/>
            <a:ext cx="10058400" cy="3760891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lIns="91428" tIns="45714" rIns="91428" bIns="45714" rtlCol="0">
            <a:normAutofit/>
          </a:bodyPr>
          <a:lstStyle>
            <a:lvl1pPr marL="442913" indent="-442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marL="81280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smtClean="0"/>
              <a:t>LUCA BUSETTO - Disclosures</a:t>
            </a:r>
          </a:p>
          <a:p>
            <a:pPr>
              <a:defRPr/>
            </a:pPr>
            <a:endParaRPr lang="it-IT" sz="1800" b="1" smtClean="0"/>
          </a:p>
          <a:p>
            <a:pPr>
              <a:defRPr/>
            </a:pPr>
            <a:endParaRPr lang="it-IT" sz="1800" b="1" smtClean="0"/>
          </a:p>
          <a:p>
            <a:pPr marL="0" indent="0">
              <a:buFontTx/>
              <a:buNone/>
              <a:defRPr/>
            </a:pPr>
            <a:r>
              <a:rPr lang="it-IT" sz="1800" b="1" smtClean="0"/>
              <a:t>- Advisory Board Member: 	Novonordisk</a:t>
            </a:r>
          </a:p>
          <a:p>
            <a:pPr marL="0" indent="0">
              <a:buFontTx/>
              <a:buNone/>
              <a:defRPr/>
            </a:pPr>
            <a:r>
              <a:rPr lang="it-IT" sz="1800" b="1" smtClean="0"/>
              <a:t>				Eli Lilly</a:t>
            </a:r>
          </a:p>
          <a:p>
            <a:pPr marL="0" indent="0">
              <a:buFontTx/>
              <a:buNone/>
              <a:defRPr/>
            </a:pPr>
            <a:r>
              <a:rPr lang="it-IT" sz="1800" b="1" smtClean="0"/>
              <a:t>				Pzifer</a:t>
            </a:r>
          </a:p>
          <a:p>
            <a:pPr marL="0" indent="0">
              <a:buFontTx/>
              <a:buNone/>
              <a:defRPr/>
            </a:pPr>
            <a:r>
              <a:rPr lang="it-IT" sz="1800" b="1" smtClean="0"/>
              <a:t>				Boehringer Ingelheim</a:t>
            </a:r>
          </a:p>
          <a:p>
            <a:pPr marL="0" indent="0">
              <a:buFontTx/>
              <a:buNone/>
              <a:defRPr/>
            </a:pPr>
            <a:r>
              <a:rPr lang="it-IT" sz="1800" b="1" smtClean="0"/>
              <a:t>				Bruno Farmaceutici	</a:t>
            </a:r>
          </a:p>
          <a:p>
            <a:pPr marL="0" indent="0">
              <a:buFontTx/>
              <a:buNone/>
              <a:defRPr/>
            </a:pPr>
            <a:endParaRPr lang="it-IT" sz="1800" b="1" smtClean="0"/>
          </a:p>
          <a:p>
            <a:pPr marL="0" indent="0">
              <a:buFontTx/>
              <a:buNone/>
              <a:defRPr/>
            </a:pPr>
            <a:r>
              <a:rPr lang="it-IT" sz="1800" b="1" smtClean="0"/>
              <a:t>- Invited Speaker: 		Rythm Pharmaceuticals</a:t>
            </a:r>
          </a:p>
          <a:p>
            <a:pPr marL="531759" lvl="1" indent="0">
              <a:buFont typeface="Arial" charset="0"/>
              <a:buNone/>
              <a:defRPr/>
            </a:pPr>
            <a:r>
              <a:rPr lang="it-IT" b="1" smtClean="0">
                <a:solidFill>
                  <a:schemeClr val="tx1"/>
                </a:solidFill>
              </a:rPr>
              <a:t>				Pronokal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6"/>
          <p:cNvSpPr txBox="1">
            <a:spLocks noChangeArrowheads="1"/>
          </p:cNvSpPr>
          <p:nvPr/>
        </p:nvSpPr>
        <p:spPr bwMode="auto">
          <a:xfrm>
            <a:off x="660797" y="5881226"/>
            <a:ext cx="5166640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400" b="1" dirty="0" err="1">
                <a:solidFill>
                  <a:schemeClr val="tx1"/>
                </a:solidFill>
                <a:cs typeface="Arial" panose="020B0604020202020204" pitchFamily="34" charset="0"/>
              </a:rPr>
              <a:t>Lincoff</a:t>
            </a:r>
            <a:r>
              <a:rPr lang="it-IT" alt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 AM et al </a:t>
            </a:r>
            <a:r>
              <a:rPr lang="it-IT" altLang="it-IT" sz="1400" b="1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it-IT" altLang="it-IT" sz="1400" b="1" dirty="0" err="1">
                <a:solidFill>
                  <a:schemeClr val="tx1"/>
                </a:solidFill>
                <a:cs typeface="Arial" panose="020B0604020202020204" pitchFamily="34" charset="0"/>
              </a:rPr>
              <a:t>Engl</a:t>
            </a:r>
            <a:r>
              <a:rPr lang="it-IT" altLang="it-IT" sz="1400" b="1" dirty="0">
                <a:solidFill>
                  <a:schemeClr val="tx1"/>
                </a:solidFill>
                <a:cs typeface="Arial" panose="020B0604020202020204" pitchFamily="34" charset="0"/>
              </a:rPr>
              <a:t> J </a:t>
            </a:r>
            <a:r>
              <a:rPr lang="it-IT" altLang="it-IT" sz="1400" b="1" dirty="0" err="1">
                <a:solidFill>
                  <a:schemeClr val="tx1"/>
                </a:solidFill>
                <a:cs typeface="Arial" panose="020B0604020202020204" pitchFamily="34" charset="0"/>
              </a:rPr>
              <a:t>Med</a:t>
            </a:r>
            <a:r>
              <a:rPr lang="it-IT" altLang="it-IT" sz="1400" b="1" dirty="0">
                <a:solidFill>
                  <a:schemeClr val="tx1"/>
                </a:solidFill>
                <a:cs typeface="Arial" panose="020B0604020202020204" pitchFamily="34" charset="0"/>
              </a:rPr>
              <a:t> 2023;389:2221</a:t>
            </a:r>
            <a:endParaRPr lang="it-IT" alt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8675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1" y="1084569"/>
            <a:ext cx="4495215" cy="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4" y="2132111"/>
            <a:ext cx="3936487" cy="31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37" y="2132111"/>
            <a:ext cx="3936487" cy="32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349" indent="-228577" defTabSz="449218" eaLnBrk="0" fontAlgn="base" hangingPunct="0">
              <a:spcBef>
                <a:spcPct val="0"/>
              </a:spcBef>
              <a:spcAft>
                <a:spcPct val="0"/>
              </a:spcAft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503" indent="-228577" defTabSz="449218" eaLnBrk="0" fontAlgn="base" hangingPunct="0">
              <a:spcBef>
                <a:spcPct val="0"/>
              </a:spcBef>
              <a:spcAft>
                <a:spcPct val="0"/>
              </a:spcAft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657" indent="-228577" defTabSz="449218" eaLnBrk="0" fontAlgn="base" hangingPunct="0">
              <a:spcBef>
                <a:spcPct val="0"/>
              </a:spcBef>
              <a:spcAft>
                <a:spcPct val="0"/>
              </a:spcAft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811" indent="-228577" defTabSz="449218" eaLnBrk="0" fontAlgn="base" hangingPunct="0">
              <a:spcBef>
                <a:spcPct val="0"/>
              </a:spcBef>
              <a:spcAft>
                <a:spcPct val="0"/>
              </a:spcAft>
              <a:tabLst>
                <a:tab pos="723828" algn="l"/>
                <a:tab pos="1447655" algn="l"/>
                <a:tab pos="2171483" algn="l"/>
                <a:tab pos="2895310" algn="l"/>
                <a:tab pos="3619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t-IT" sz="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t>IFSO Consensus 2024</a:t>
            </a:r>
            <a:endParaRPr lang="de-DE" altLang="it-IT" smtClean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pic>
        <p:nvPicPr>
          <p:cNvPr id="29699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38" y="817903"/>
            <a:ext cx="3993630" cy="54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95" y="817903"/>
            <a:ext cx="3399982" cy="41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671394" y="4690898"/>
            <a:ext cx="4571405" cy="1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it-IT">
              <a:cs typeface="Arial" panose="020B0604020202020204" pitchFamily="34" charset="0"/>
            </a:endParaRPr>
          </a:p>
          <a:p>
            <a:r>
              <a:rPr lang="de-DE" altLang="it-IT">
                <a:cs typeface="Arial" panose="020B0604020202020204" pitchFamily="34" charset="0"/>
              </a:rPr>
              <a:t>Gerhard Prager	</a:t>
            </a:r>
          </a:p>
          <a:p>
            <a:r>
              <a:rPr lang="de-DE" altLang="it-IT">
                <a:cs typeface="Arial" panose="020B0604020202020204" pitchFamily="34" charset="0"/>
              </a:rPr>
              <a:t>Randy Levinson (Delphi Expert)</a:t>
            </a:r>
          </a:p>
          <a:p>
            <a:r>
              <a:rPr lang="de-DE" altLang="it-IT">
                <a:cs typeface="Arial" panose="020B0604020202020204" pitchFamily="34" charset="0"/>
              </a:rPr>
              <a:t>Ricardo Cohen</a:t>
            </a:r>
          </a:p>
          <a:p>
            <a:r>
              <a:rPr lang="de-DE" altLang="it-IT">
                <a:cs typeface="Arial" panose="020B0604020202020204" pitchFamily="34" charset="0"/>
              </a:rPr>
              <a:t>Luca Busetto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26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281458" y="4568869"/>
            <a:ext cx="1996815" cy="299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31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luca.busetto@unipd.it</a:t>
            </a:r>
          </a:p>
        </p:txBody>
      </p:sp>
      <p:pic>
        <p:nvPicPr>
          <p:cNvPr id="5" name="Immagine 4" descr="Week Adjourned: 9.11.15 - Facebook, E-Cigarettes, RV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65" y="5052993"/>
            <a:ext cx="342855" cy="3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File:Electronic.mail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12" y="4537123"/>
            <a:ext cx="317459" cy="3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332251" y="5133945"/>
            <a:ext cx="1280945" cy="5079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31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Luca </a:t>
            </a:r>
            <a:r>
              <a:rPr lang="it-IT" sz="1350" b="1" dirty="0" err="1">
                <a:solidFill>
                  <a:srgbClr val="292934"/>
                </a:solidFill>
                <a:latin typeface="Arial"/>
              </a:rPr>
              <a:t>Busetto</a:t>
            </a:r>
            <a:endParaRPr lang="it-IT" sz="1350" b="1" dirty="0">
              <a:solidFill>
                <a:srgbClr val="292934"/>
              </a:solidFill>
              <a:latin typeface="Arial"/>
            </a:endParaRPr>
          </a:p>
          <a:p>
            <a:pPr defTabSz="685731">
              <a:defRPr/>
            </a:pPr>
            <a:endParaRPr lang="it-IT" sz="1350" b="1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8" name="Immagine 9" descr="Team:Macquarie Australia - 2017.igem.o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28" y="5591085"/>
            <a:ext cx="385713" cy="3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298918" y="5700608"/>
            <a:ext cx="1419040" cy="5079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31">
              <a:defRPr/>
            </a:pPr>
            <a:r>
              <a:rPr lang="it-IT" sz="1350" b="1" dirty="0">
                <a:solidFill>
                  <a:srgbClr val="292934"/>
                </a:solidFill>
                <a:latin typeface="Arial"/>
              </a:rPr>
              <a:t>@</a:t>
            </a:r>
            <a:r>
              <a:rPr lang="it-IT" sz="1350" b="1" dirty="0" err="1">
                <a:solidFill>
                  <a:srgbClr val="292934"/>
                </a:solidFill>
                <a:latin typeface="Arial"/>
              </a:rPr>
              <a:t>busetto_luca</a:t>
            </a:r>
            <a:endParaRPr lang="it-IT" sz="1350" b="1" dirty="0">
              <a:solidFill>
                <a:srgbClr val="292934"/>
              </a:solidFill>
              <a:latin typeface="Arial"/>
            </a:endParaRPr>
          </a:p>
          <a:p>
            <a:pPr defTabSz="685731">
              <a:defRPr/>
            </a:pPr>
            <a:endParaRPr lang="it-IT" sz="1350" b="1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10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65" y="5581562"/>
            <a:ext cx="368252" cy="3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65" y="425544"/>
            <a:ext cx="1874837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/>
          <p:cNvSpPr txBox="1">
            <a:spLocks noChangeArrowheads="1"/>
          </p:cNvSpPr>
          <p:nvPr/>
        </p:nvSpPr>
        <p:spPr bwMode="auto">
          <a:xfrm>
            <a:off x="912694" y="3043288"/>
            <a:ext cx="8280909" cy="1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4163" indent="-28416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Preparation to surgery: pre-op weight loss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Management of weight regain and insufficient weight loss after surgery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Integrated medical-surgical management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214619" y="953592"/>
            <a:ext cx="7271390" cy="80952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ROLE OF OBESITY MANAGEMENT MEDICATION (OMM) 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FOR PATIENTS UNDEROGOING METABOLIC/BARIATRIC SURGERY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2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4"/>
          <p:cNvSpPr txBox="1">
            <a:spLocks noChangeArrowheads="1"/>
          </p:cNvSpPr>
          <p:nvPr/>
        </p:nvSpPr>
        <p:spPr bwMode="auto">
          <a:xfrm>
            <a:off x="912694" y="3043288"/>
            <a:ext cx="8280909" cy="1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4163" indent="-28416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rgbClr val="FF0000"/>
                </a:solidFill>
              </a:rPr>
              <a:t>Preparation to surgery: pre-op weight loss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Management of weight regain and insufficient weight loss after surgery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Integrated medical-surgical management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54233" y="936341"/>
            <a:ext cx="7271390" cy="80952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ROLE OF OBESITY MANAGEMENT MEDICATION (OMM) 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FOR PATIENTS UNDEROGOING METABOLIC/BARIATRIC SURGERY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9" y="1165520"/>
            <a:ext cx="7599960" cy="74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2"/>
          <p:cNvSpPr txBox="1">
            <a:spLocks noChangeArrowheads="1"/>
          </p:cNvSpPr>
          <p:nvPr/>
        </p:nvSpPr>
        <p:spPr bwMode="auto">
          <a:xfrm>
            <a:off x="6671394" y="5975019"/>
            <a:ext cx="3808432" cy="30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/>
              <a:t>Kushner BS &amp; Eagon JC. Obes Surg. 2021;31:5936</a:t>
            </a:r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4" y="2359165"/>
            <a:ext cx="3566648" cy="33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22" y="2470275"/>
            <a:ext cx="3714266" cy="30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1315867" y="4644867"/>
            <a:ext cx="8153925" cy="447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39" name="CasellaDiTesto 2"/>
          <p:cNvSpPr txBox="1">
            <a:spLocks noChangeArrowheads="1"/>
          </p:cNvSpPr>
          <p:nvPr/>
        </p:nvSpPr>
        <p:spPr bwMode="auto">
          <a:xfrm>
            <a:off x="3963471" y="5233753"/>
            <a:ext cx="2859706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b="1"/>
              <a:t>TIME TO SURGERY (months)</a:t>
            </a:r>
          </a:p>
        </p:txBody>
      </p:sp>
      <p:pic>
        <p:nvPicPr>
          <p:cNvPr id="1434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54" y="4502010"/>
            <a:ext cx="914281" cy="7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11" y="921077"/>
            <a:ext cx="914281" cy="9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06" y="1748057"/>
            <a:ext cx="1003169" cy="10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sellaDiTesto 7"/>
          <p:cNvSpPr txBox="1">
            <a:spLocks noChangeArrowheads="1"/>
          </p:cNvSpPr>
          <p:nvPr/>
        </p:nvSpPr>
        <p:spPr bwMode="auto">
          <a:xfrm>
            <a:off x="1315867" y="4184552"/>
            <a:ext cx="542065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b="1"/>
              <a:t>6-8 </a:t>
            </a:r>
          </a:p>
        </p:txBody>
      </p:sp>
      <p:sp>
        <p:nvSpPr>
          <p:cNvPr id="14344" name="CasellaDiTesto 8"/>
          <p:cNvSpPr txBox="1">
            <a:spLocks noChangeArrowheads="1"/>
          </p:cNvSpPr>
          <p:nvPr/>
        </p:nvSpPr>
        <p:spPr bwMode="auto">
          <a:xfrm>
            <a:off x="6645997" y="4228996"/>
            <a:ext cx="354538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b="1"/>
              <a:t>1 </a:t>
            </a:r>
          </a:p>
        </p:txBody>
      </p:sp>
      <p:pic>
        <p:nvPicPr>
          <p:cNvPr id="14345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22" y="2741703"/>
            <a:ext cx="1142851" cy="11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1205908">
            <a:off x="2415860" y="2157579"/>
            <a:ext cx="3746012" cy="255554"/>
          </a:xfrm>
          <a:prstGeom prst="rightArrow">
            <a:avLst>
              <a:gd name="adj1" fmla="val 50000"/>
              <a:gd name="adj2" fmla="val 572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205908">
            <a:off x="7395200" y="3727411"/>
            <a:ext cx="2087290" cy="257142"/>
          </a:xfrm>
          <a:prstGeom prst="rightArrow">
            <a:avLst>
              <a:gd name="adj1" fmla="val 50000"/>
              <a:gd name="adj2" fmla="val 572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6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4"/>
          <p:cNvSpPr txBox="1">
            <a:spLocks noChangeArrowheads="1"/>
          </p:cNvSpPr>
          <p:nvPr/>
        </p:nvSpPr>
        <p:spPr bwMode="auto">
          <a:xfrm>
            <a:off x="912694" y="3043288"/>
            <a:ext cx="8280909" cy="14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4163" indent="-284163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Preparation to surgery: pre-op weight loss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rgbClr val="FF0000"/>
                </a:solidFill>
              </a:rPr>
              <a:t>Management of weight regain and insufficient weight loss after surgery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b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>
                <a:solidFill>
                  <a:schemeClr val="tx1"/>
                </a:solidFill>
              </a:rPr>
              <a:t>Integrated medical-surgical management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80114" y="988099"/>
            <a:ext cx="7271390" cy="80952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ROLE OF OBESITY MANAGEMENT MEDICATION (OMM) 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FOR PATIENTS UNDEROGOING METABOLIC/BARIATRIC SURGERY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6"/>
          <p:cNvSpPr txBox="1">
            <a:spLocks noChangeArrowheads="1"/>
          </p:cNvSpPr>
          <p:nvPr/>
        </p:nvSpPr>
        <p:spPr bwMode="auto">
          <a:xfrm>
            <a:off x="1055551" y="5589307"/>
            <a:ext cx="3023793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Peterli R et al. JAMA 2018;319:255</a:t>
            </a:r>
          </a:p>
        </p:txBody>
      </p:sp>
      <p:pic>
        <p:nvPicPr>
          <p:cNvPr id="1638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9" y="948756"/>
            <a:ext cx="4266644" cy="9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63" y="765522"/>
            <a:ext cx="4571405" cy="54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5"/>
          <p:cNvSpPr txBox="1">
            <a:spLocks noChangeArrowheads="1"/>
          </p:cNvSpPr>
          <p:nvPr/>
        </p:nvSpPr>
        <p:spPr bwMode="auto">
          <a:xfrm>
            <a:off x="1704753" y="6044860"/>
            <a:ext cx="4068233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0000"/>
                </a:solidFill>
              </a:rPr>
              <a:t>Wharton S et al. Clin Obes 2019;9:e12323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87275" y="3068685"/>
            <a:ext cx="1873006" cy="192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79334" y="4728994"/>
            <a:ext cx="1873006" cy="231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pic>
        <p:nvPicPr>
          <p:cNvPr id="1741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9" y="906791"/>
            <a:ext cx="6184095" cy="6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31" y="1746469"/>
            <a:ext cx="8668208" cy="426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43</TotalTime>
  <Words>530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ＭＳ Ｐゴシック</vt:lpstr>
      <vt:lpstr>SimSun</vt:lpstr>
      <vt:lpstr>Apis For Office</vt:lpstr>
      <vt:lpstr>Arial</vt:lpstr>
      <vt:lpstr>Arial Unicode MS</vt:lpstr>
      <vt:lpstr>Calibri</vt:lpstr>
      <vt:lpstr>Calibri Light</vt:lpstr>
      <vt:lpstr>Century Gothic</vt:lpstr>
      <vt:lpstr>Times New Roman</vt:lpstr>
      <vt:lpstr>Verdana</vt:lpstr>
      <vt:lpstr>Wingdings</vt:lpstr>
      <vt:lpstr>RetrospectVTI</vt:lpstr>
      <vt:lpstr>NUOVE FRONTIERE NELLA SINERGIA TRA TERAPIA MEDICA E TERAPIA CHIRURGICA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 Windows</cp:lastModifiedBy>
  <cp:revision>10</cp:revision>
  <dcterms:created xsi:type="dcterms:W3CDTF">2022-02-27T17:36:31Z</dcterms:created>
  <dcterms:modified xsi:type="dcterms:W3CDTF">2024-10-19T21:33:13Z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